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2" r:id="rId20"/>
    <p:sldId id="275"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0" d="100"/>
          <a:sy n="100" d="100"/>
        </p:scale>
        <p:origin x="90" y="7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2694A1-6584-4C2A-9552-FC5F6E07B23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154743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694A1-6584-4C2A-9552-FC5F6E07B23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152059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694A1-6584-4C2A-9552-FC5F6E07B23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131596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694A1-6584-4C2A-9552-FC5F6E07B23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283185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2694A1-6584-4C2A-9552-FC5F6E07B23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235311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2694A1-6584-4C2A-9552-FC5F6E07B23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213897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2694A1-6584-4C2A-9552-FC5F6E07B23B}"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315156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2694A1-6584-4C2A-9552-FC5F6E07B23B}"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416089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694A1-6584-4C2A-9552-FC5F6E07B23B}"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84202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2694A1-6584-4C2A-9552-FC5F6E07B23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96613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2694A1-6584-4C2A-9552-FC5F6E07B23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EDB2E-A335-42C0-8F24-99C0B83F55BC}" type="slidenum">
              <a:rPr lang="en-US" smtClean="0"/>
              <a:t>‹#›</a:t>
            </a:fld>
            <a:endParaRPr lang="en-US"/>
          </a:p>
        </p:txBody>
      </p:sp>
    </p:spTree>
    <p:extLst>
      <p:ext uri="{BB962C8B-B14F-4D97-AF65-F5344CB8AC3E}">
        <p14:creationId xmlns:p14="http://schemas.microsoft.com/office/powerpoint/2010/main" val="310213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694A1-6584-4C2A-9552-FC5F6E07B23B}" type="datetimeFigureOut">
              <a:rPr lang="en-US" smtClean="0"/>
              <a:t>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EDB2E-A335-42C0-8F24-99C0B83F55BC}" type="slidenum">
              <a:rPr lang="en-US" smtClean="0"/>
              <a:t>‹#›</a:t>
            </a:fld>
            <a:endParaRPr lang="en-US"/>
          </a:p>
        </p:txBody>
      </p:sp>
    </p:spTree>
    <p:extLst>
      <p:ext uri="{BB962C8B-B14F-4D97-AF65-F5344CB8AC3E}">
        <p14:creationId xmlns:p14="http://schemas.microsoft.com/office/powerpoint/2010/main" val="3430197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7301" y="2914650"/>
            <a:ext cx="9601200" cy="3114675"/>
          </a:xfrm>
        </p:spPr>
        <p:txBody>
          <a:bodyPr>
            <a:noAutofit/>
          </a:bodyPr>
          <a:lstStyle/>
          <a:p>
            <a:endParaRPr lang="en-US" sz="4800" dirty="0" smtClean="0"/>
          </a:p>
          <a:p>
            <a:endParaRPr lang="en-US" sz="4800" dirty="0"/>
          </a:p>
          <a:p>
            <a:r>
              <a:rPr lang="en-US" sz="4800" b="1" u="sng" dirty="0" smtClean="0">
                <a:solidFill>
                  <a:schemeClr val="accent5">
                    <a:lumMod val="50000"/>
                  </a:schemeClr>
                </a:solidFill>
                <a:latin typeface="Georgia" panose="02040502050405020303" pitchFamily="18" charset="0"/>
              </a:rPr>
              <a:t>2018 met</a:t>
            </a:r>
            <a:r>
              <a:rPr lang="lt-LT" sz="4800" b="1" u="sng" dirty="0" smtClean="0">
                <a:solidFill>
                  <a:schemeClr val="accent5">
                    <a:lumMod val="50000"/>
                  </a:schemeClr>
                </a:solidFill>
                <a:latin typeface="Georgia" panose="02040502050405020303" pitchFamily="18" charset="0"/>
              </a:rPr>
              <a:t>ų sezono aptarimas</a:t>
            </a:r>
            <a:endParaRPr lang="en-US" sz="4800" b="1" u="sng" dirty="0" smtClean="0">
              <a:solidFill>
                <a:schemeClr val="accent5">
                  <a:lumMod val="50000"/>
                </a:schemeClr>
              </a:solidFill>
              <a:latin typeface="Georgia" panose="02040502050405020303" pitchFamily="18" charset="0"/>
            </a:endParaRPr>
          </a:p>
        </p:txBody>
      </p:sp>
    </p:spTree>
    <p:extLst>
      <p:ext uri="{BB962C8B-B14F-4D97-AF65-F5344CB8AC3E}">
        <p14:creationId xmlns:p14="http://schemas.microsoft.com/office/powerpoint/2010/main" val="459647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2175"/>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Atranka į EYOC</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Content Placeholder 5"/>
          <p:cNvPicPr>
            <a:picLocks noGrp="1" noChangeAspect="1"/>
          </p:cNvPicPr>
          <p:nvPr>
            <p:ph idx="4294967295"/>
          </p:nvPr>
        </p:nvPicPr>
        <p:blipFill rotWithShape="1">
          <a:blip r:embed="rId2"/>
          <a:srcRect l="11061" t="20348" r="23433" b="59598"/>
          <a:stretch/>
        </p:blipFill>
        <p:spPr>
          <a:xfrm>
            <a:off x="923925" y="1257300"/>
            <a:ext cx="10067925" cy="1978025"/>
          </a:xfrm>
          <a:prstGeom prst="rect">
            <a:avLst/>
          </a:prstGeom>
        </p:spPr>
      </p:pic>
      <p:sp>
        <p:nvSpPr>
          <p:cNvPr id="12" name="Rectangle 11"/>
          <p:cNvSpPr/>
          <p:nvPr/>
        </p:nvSpPr>
        <p:spPr>
          <a:xfrm>
            <a:off x="838199" y="3650040"/>
            <a:ext cx="8248651" cy="2246769"/>
          </a:xfrm>
          <a:prstGeom prst="rect">
            <a:avLst/>
          </a:prstGeom>
        </p:spPr>
        <p:txBody>
          <a:bodyPr wrap="square">
            <a:spAutoFit/>
          </a:bodyPr>
          <a:lstStyle/>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Krosas M16 - 4km, V16 ir VM18/20 - 8km.</a:t>
            </a: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Europos jaunių ir jaunučių čempionato (EYOC) atrankai rengiamos ketverios atrankinės, iš kurių sumuojami trys geriausi rezultatai. </a:t>
            </a:r>
          </a:p>
          <a:p>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Krosas</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privalomas.*</a:t>
            </a:r>
          </a:p>
          <a:p>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 į EYOC sudaroma:</a:t>
            </a: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16 ir 18 m. amžiaus grupėse:</a:t>
            </a: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 pagal atrankinių varžybų koeficientus, 2 mokinių komiteto sprendimu.</a:t>
            </a: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Rinktinės sudėtis skelbiama www.orienteering.lt puslapyje 2018.06.15</a:t>
            </a:r>
            <a:endPar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838199" y="5916693"/>
            <a:ext cx="6096000" cy="523220"/>
          </a:xfrm>
          <a:prstGeom prst="rect">
            <a:avLst/>
          </a:prstGeom>
        </p:spPr>
        <p:txBody>
          <a:bodyPr>
            <a:spAutoFit/>
          </a:bodyPr>
          <a:lstStyle/>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*Nedalyvaujant kontroliniame bėgime atsirinkti i rinktinę galima tik trenerių sprendimu.</a:t>
            </a:r>
            <a:endPar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8019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Pasaulio jaunimo čempionatas</a:t>
            </a:r>
            <a:b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br>
            <a:r>
              <a:rPr lang="lt-LT" sz="2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2018.07.07-15 Kecskemet, Vengrija</a:t>
            </a:r>
            <a:endParaRPr lang="en-US" sz="2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p:cNvSpPr>
            <a:spLocks noGrp="1"/>
          </p:cNvSpPr>
          <p:nvPr>
            <p:ph type="body" idx="1"/>
          </p:nvPr>
        </p:nvSpPr>
        <p:spPr>
          <a:xfrm>
            <a:off x="839788" y="1746903"/>
            <a:ext cx="5157787" cy="823912"/>
          </a:xfrm>
        </p:spPr>
        <p:txBody>
          <a:bodyPr/>
          <a:lstStyle/>
          <a:p>
            <a:r>
              <a:rPr lang="lt-LT" dirty="0" smtClean="0">
                <a:solidFill>
                  <a:schemeClr val="accent5">
                    <a:lumMod val="50000"/>
                  </a:schemeClr>
                </a:solidFill>
              </a:rPr>
              <a:t>Programa:</a:t>
            </a:r>
          </a:p>
          <a:p>
            <a:endParaRPr lang="en-US" dirty="0"/>
          </a:p>
        </p:txBody>
      </p:sp>
      <p:pic>
        <p:nvPicPr>
          <p:cNvPr id="2050" name="Picture 2" descr="http://jwoc2018.hu/wp-content/uploads/2017/05/cityy_picture.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844239" y="2293399"/>
            <a:ext cx="5511149" cy="363198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p:cNvSpPr>
            <a:spLocks noGrp="1"/>
          </p:cNvSpPr>
          <p:nvPr>
            <p:ph sz="half" idx="2"/>
          </p:nvPr>
        </p:nvSpPr>
        <p:spPr>
          <a:xfrm>
            <a:off x="833643" y="2293399"/>
            <a:ext cx="5010596" cy="4056063"/>
          </a:xfrm>
        </p:spPr>
        <p:txBody>
          <a:bodyPr>
            <a:normAutofit/>
          </a:bodyPr>
          <a:lstStyle/>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07.08</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Akreditacija, modelis, atidarymo ceremonija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07.09</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Ilga trasa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07.10</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Sprintas</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07.11</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Poilsis (modelis)</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07.12</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Vidutinės kvalifikacija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07.13</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Vidutinės finalas</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07.14</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Estafetės</a:t>
            </a:r>
            <a:endParaRPr lang="en-US"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8175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663575"/>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Ilga trasa</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7"/>
          <p:cNvSpPr>
            <a:spLocks noGrp="1"/>
          </p:cNvSpPr>
          <p:nvPr>
            <p:ph idx="1"/>
          </p:nvPr>
        </p:nvSpPr>
        <p:spPr>
          <a:xfrm>
            <a:off x="838200" y="1028700"/>
            <a:ext cx="6400800" cy="5148263"/>
          </a:xfrm>
        </p:spPr>
        <p:txBody>
          <a:bodyPr/>
          <a:lstStyle/>
          <a:p>
            <a:pPr marL="0" indent="0" algn="just">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115-130 m virš jūros lygio. Labai įvairialypė vietovė su daug detalių, daug mažų 10-20m aukščio kalnelių. Vietovė leidžia aukštą bėgimo greitį, dideli ir maži miško lopai persipina su atviromis pievutėmis. Yra vietų ir su labiau apsodinta augmenija. </a:t>
            </a:r>
          </a:p>
          <a:p>
            <a:pPr marL="0" indent="0" algn="just">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Atvirose vietose (pievose) bėgamumas labai geras, miške šiek tiek prastesnis. Matomumas gana geras. Nedaug kelių ir takelių. </a:t>
            </a:r>
          </a:p>
          <a:p>
            <a:pPr marL="0" indent="0">
              <a:buNone/>
            </a:pPr>
            <a:endParaRPr lang="en-US" dirty="0">
              <a:solidFill>
                <a:schemeClr val="accent5">
                  <a:lumMod val="50000"/>
                </a:schemeClr>
              </a:solidFill>
            </a:endParaRPr>
          </a:p>
        </p:txBody>
      </p:sp>
      <p:pic>
        <p:nvPicPr>
          <p:cNvPr id="9" name="Picture 8"/>
          <p:cNvPicPr>
            <a:picLocks noChangeAspect="1"/>
          </p:cNvPicPr>
          <p:nvPr/>
        </p:nvPicPr>
        <p:blipFill>
          <a:blip r:embed="rId2"/>
          <a:stretch>
            <a:fillRect/>
          </a:stretch>
        </p:blipFill>
        <p:spPr>
          <a:xfrm>
            <a:off x="924828" y="3397195"/>
            <a:ext cx="5749801" cy="806760"/>
          </a:xfrm>
          <a:prstGeom prst="rect">
            <a:avLst/>
          </a:prstGeom>
        </p:spPr>
      </p:pic>
      <p:pic>
        <p:nvPicPr>
          <p:cNvPr id="10" name="Picture 9"/>
          <p:cNvPicPr>
            <a:picLocks noChangeAspect="1"/>
          </p:cNvPicPr>
          <p:nvPr/>
        </p:nvPicPr>
        <p:blipFill>
          <a:blip r:embed="rId3"/>
          <a:stretch>
            <a:fillRect/>
          </a:stretch>
        </p:blipFill>
        <p:spPr>
          <a:xfrm>
            <a:off x="924828" y="4416568"/>
            <a:ext cx="3041712" cy="2263363"/>
          </a:xfrm>
          <a:prstGeom prst="rect">
            <a:avLst/>
          </a:prstGeom>
        </p:spPr>
      </p:pic>
      <p:pic>
        <p:nvPicPr>
          <p:cNvPr id="11" name="Picture 10"/>
          <p:cNvPicPr>
            <a:picLocks noChangeAspect="1"/>
          </p:cNvPicPr>
          <p:nvPr/>
        </p:nvPicPr>
        <p:blipFill>
          <a:blip r:embed="rId4"/>
          <a:stretch>
            <a:fillRect/>
          </a:stretch>
        </p:blipFill>
        <p:spPr>
          <a:xfrm>
            <a:off x="4095750" y="4416568"/>
            <a:ext cx="3041711" cy="2263363"/>
          </a:xfrm>
          <a:prstGeom prst="rect">
            <a:avLst/>
          </a:prstGeom>
        </p:spPr>
      </p:pic>
      <p:pic>
        <p:nvPicPr>
          <p:cNvPr id="12" name="Picture 11"/>
          <p:cNvPicPr>
            <a:picLocks noChangeAspect="1"/>
          </p:cNvPicPr>
          <p:nvPr/>
        </p:nvPicPr>
        <p:blipFill>
          <a:blip r:embed="rId5"/>
          <a:stretch>
            <a:fillRect/>
          </a:stretch>
        </p:blipFill>
        <p:spPr>
          <a:xfrm>
            <a:off x="7446694" y="2378718"/>
            <a:ext cx="4440016" cy="4301213"/>
          </a:xfrm>
          <a:prstGeom prst="rect">
            <a:avLst/>
          </a:prstGeom>
        </p:spPr>
      </p:pic>
    </p:spTree>
    <p:extLst>
      <p:ext uri="{BB962C8B-B14F-4D97-AF65-F5344CB8AC3E}">
        <p14:creationId xmlns:p14="http://schemas.microsoft.com/office/powerpoint/2010/main" val="395306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155"/>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Sprintas</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838200" y="1097280"/>
            <a:ext cx="6130491" cy="5428648"/>
          </a:xfrm>
        </p:spPr>
        <p:txBody>
          <a:bodyPr>
            <a:normAutofit/>
          </a:bodyPr>
          <a:lstStyle/>
          <a:p>
            <a:pPr marL="0" indent="0" algn="just">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90-100m virš jūros lygio. Kecskemet miesto centras. Vietovėje yra ir siaurų praėjimų tarp namų ir erdvių parkų su raižytu paviršiumi. Bėgamumas ir matomumas labai geras. Vyrauja apgyvendinta vietovė su daugybe kelių ir takelių. </a:t>
            </a:r>
            <a:endParaRPr lang="en-US"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stretch>
            <a:fillRect/>
          </a:stretch>
        </p:blipFill>
        <p:spPr>
          <a:xfrm>
            <a:off x="892969" y="3811604"/>
            <a:ext cx="1800149" cy="2725604"/>
          </a:xfrm>
          <a:prstGeom prst="rect">
            <a:avLst/>
          </a:prstGeom>
        </p:spPr>
      </p:pic>
      <p:sp>
        <p:nvSpPr>
          <p:cNvPr id="7" name="AutoShape 3"/>
          <p:cNvSpPr>
            <a:spLocks noChangeAspect="1" noChangeArrowheads="1" noTextEdit="1"/>
          </p:cNvSpPr>
          <p:nvPr/>
        </p:nvSpPr>
        <p:spPr bwMode="auto">
          <a:xfrm>
            <a:off x="838200" y="2428875"/>
            <a:ext cx="57102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892969" y="2645427"/>
            <a:ext cx="5600700" cy="800100"/>
          </a:xfrm>
          <a:prstGeom prst="rect">
            <a:avLst/>
          </a:prstGeom>
        </p:spPr>
      </p:pic>
    </p:spTree>
    <p:extLst>
      <p:ext uri="{BB962C8B-B14F-4D97-AF65-F5344CB8AC3E}">
        <p14:creationId xmlns:p14="http://schemas.microsoft.com/office/powerpoint/2010/main" val="345665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601" y="365125"/>
            <a:ext cx="10667199" cy="703279"/>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Vidutinė trasa</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77517" y="1212782"/>
            <a:ext cx="5794408" cy="5443086"/>
          </a:xfrm>
        </p:spPr>
        <p:txBody>
          <a:bodyPr>
            <a:normAutofit/>
          </a:bodyPr>
          <a:lstStyle/>
          <a:p>
            <a:pPr marL="0" indent="0" algn="just">
              <a:buNone/>
            </a:pPr>
            <a:r>
              <a:rPr lang="lt-LT" sz="16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100-120m virš jūros lygio. Ši vietovė buvo naudojama  kariuomenės treniruočių tikslams, todėl yra detali, kintanti, su daug 10-20m aukščio kalnelių. </a:t>
            </a:r>
          </a:p>
          <a:p>
            <a:pPr marL="0" indent="0" algn="just">
              <a:buNone/>
            </a:pPr>
            <a:r>
              <a:rPr lang="lt-LT" sz="16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Didžioji dalis vietovės yra atviros smėlio kopos, apaugę kadagiais, arba žolė. Navigacija – kaip labirinte, kadagių įveikti neįmanoma. Bėgamumą daugiausiai riboja vietos su kadagiais, bet yra ir </a:t>
            </a:r>
            <a:r>
              <a:rPr lang="lt-LT" sz="16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vietų, kur orientavimasis paprastesnis ir galima </a:t>
            </a:r>
            <a:r>
              <a:rPr lang="lt-LT" sz="16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bėgti greičiau. Matomumas – atitinkamai.  Takelių ir kelių tinklas mažas.  </a:t>
            </a:r>
          </a:p>
          <a:p>
            <a:pPr marL="0" indent="0" algn="just">
              <a:buNone/>
            </a:pPr>
            <a:endParaRPr lang="en-US"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rot="5400000">
            <a:off x="1063248" y="4776116"/>
            <a:ext cx="1503105" cy="2256399"/>
          </a:xfrm>
          <a:prstGeom prst="rect">
            <a:avLst/>
          </a:prstGeom>
        </p:spPr>
      </p:pic>
      <p:pic>
        <p:nvPicPr>
          <p:cNvPr id="5" name="Picture 4"/>
          <p:cNvPicPr>
            <a:picLocks noChangeAspect="1"/>
          </p:cNvPicPr>
          <p:nvPr/>
        </p:nvPicPr>
        <p:blipFill>
          <a:blip r:embed="rId3"/>
          <a:stretch>
            <a:fillRect/>
          </a:stretch>
        </p:blipFill>
        <p:spPr>
          <a:xfrm>
            <a:off x="686601" y="3688421"/>
            <a:ext cx="5610225" cy="1247775"/>
          </a:xfrm>
          <a:prstGeom prst="rect">
            <a:avLst/>
          </a:prstGeom>
        </p:spPr>
      </p:pic>
      <p:pic>
        <p:nvPicPr>
          <p:cNvPr id="4098" name="Picture 2" descr="http://jwoc2018.hu/wp-content/uploads/2017/05/Bocsa_2012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806" y="1316079"/>
            <a:ext cx="5232072" cy="537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783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771" y="365126"/>
            <a:ext cx="10603029" cy="645528"/>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Estafetės</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50771" y="1010654"/>
            <a:ext cx="5716703" cy="5496024"/>
          </a:xfrm>
        </p:spPr>
        <p:txBody>
          <a:bodyPr>
            <a:normAutofit/>
          </a:bodyPr>
          <a:lstStyle/>
          <a:p>
            <a:pPr marL="0" indent="0" algn="just">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100-120m virš jūros lygio. Įvairių formų smėlio kopos. Daugiausiai pusiau atvira vietovė su medžiais ir krūmais. Kai kur tanki augmenija. Tokiose vietose bėgamumas apribotas, bet daugiausiai vyrauja gero bėgamumo vietovė. Matomumas ribojamas reljefo formų ir kai kur tankios augmenijos. Kelių ir takelių tinklas mažas. </a:t>
            </a:r>
            <a:endParaRPr lang="en-US"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rot="5400000">
            <a:off x="1346401" y="4108050"/>
            <a:ext cx="1977055" cy="2993457"/>
          </a:xfrm>
          <a:prstGeom prst="rect">
            <a:avLst/>
          </a:prstGeom>
        </p:spPr>
      </p:pic>
      <p:pic>
        <p:nvPicPr>
          <p:cNvPr id="5" name="Picture 4"/>
          <p:cNvPicPr>
            <a:picLocks noChangeAspect="1"/>
          </p:cNvPicPr>
          <p:nvPr/>
        </p:nvPicPr>
        <p:blipFill>
          <a:blip r:embed="rId3"/>
          <a:stretch>
            <a:fillRect/>
          </a:stretch>
        </p:blipFill>
        <p:spPr>
          <a:xfrm>
            <a:off x="838199" y="3375736"/>
            <a:ext cx="5629275" cy="765860"/>
          </a:xfrm>
          <a:prstGeom prst="rect">
            <a:avLst/>
          </a:prstGeom>
        </p:spPr>
      </p:pic>
      <p:pic>
        <p:nvPicPr>
          <p:cNvPr id="5122" name="Picture 2" descr="http://jwoc2018.hu/wp-content/uploads/2017/05/Tazlar_2013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2206" y="2233061"/>
            <a:ext cx="5287126" cy="442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04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1406"/>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Atranka į JWOC</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Content Placeholder 3"/>
          <p:cNvPicPr>
            <a:picLocks noGrp="1" noChangeAspect="1"/>
          </p:cNvPicPr>
          <p:nvPr>
            <p:ph idx="1"/>
          </p:nvPr>
        </p:nvPicPr>
        <p:blipFill rotWithShape="1">
          <a:blip r:embed="rId2"/>
          <a:srcRect l="10646" t="19490" r="23689" b="61565"/>
          <a:stretch/>
        </p:blipFill>
        <p:spPr>
          <a:xfrm>
            <a:off x="722698" y="1243249"/>
            <a:ext cx="9961344" cy="1884962"/>
          </a:xfrm>
          <a:prstGeom prst="rect">
            <a:avLst/>
          </a:prstGeom>
        </p:spPr>
      </p:pic>
      <p:sp>
        <p:nvSpPr>
          <p:cNvPr id="9" name="Rectangle 8"/>
          <p:cNvSpPr/>
          <p:nvPr/>
        </p:nvSpPr>
        <p:spPr>
          <a:xfrm>
            <a:off x="722697" y="3254928"/>
            <a:ext cx="6919761" cy="3108543"/>
          </a:xfrm>
          <a:prstGeom prst="rect">
            <a:avLst/>
          </a:prstGeom>
        </p:spPr>
        <p:txBody>
          <a:bodyPr wrap="square">
            <a:spAutoFit/>
          </a:bodyPr>
          <a:lstStyle/>
          <a:p>
            <a:r>
              <a:rPr lang="pt-BR"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Krosas M16 4km, V16 ir VM18/20 8km</a:t>
            </a:r>
            <a:r>
              <a:rPr lang="pt-BR"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endParaRPr lang="pt-BR"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Pasaulio jaunimo čempionato (JWOC) atrankai rengiamos ketverios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atrankinės</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iš kurių sumuojami trys geriausi rezultatai. </a:t>
            </a:r>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Krosas </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privalomas</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endPar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 į JWOC sudaroma:</a:t>
            </a:r>
          </a:p>
          <a:p>
            <a:r>
              <a:rPr lang="lt-LT" sz="1400" i="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 m. amžiaus grupėse:</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 pagal atrankinių varžybų koeficientus, 2 mokinių komiteto sprendimu</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endPar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Rinktinės sudėtis skelbiama www.orienteering.lt puslapyje 2018.06.26</a:t>
            </a:r>
          </a:p>
          <a:p>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Nedalyvaujant kontroliniame bėgime atsirinkti i rinktinę</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galima tik trenerių sprendimu.</a:t>
            </a:r>
            <a:endPar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7045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Pasaulio studentų čempionatas</a:t>
            </a:r>
            <a:b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br>
            <a:r>
              <a:rPr lang="lt-LT" sz="27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2018.07.17-21 Kuortane, Suomija</a:t>
            </a:r>
            <a:endParaRPr lang="en-US" sz="27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sz="half" idx="1"/>
          </p:nvPr>
        </p:nvSpPr>
        <p:spPr>
          <a:xfrm>
            <a:off x="838200" y="1825625"/>
            <a:ext cx="3310288" cy="4351338"/>
          </a:xfrm>
        </p:spPr>
        <p:txBody>
          <a:bodyPr>
            <a:normAutofit/>
          </a:bodyPr>
          <a:lstStyle/>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Programa: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07.16</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atvykimas, modelis, atidarymo ceremonija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07.17</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Sprinto estafetės</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07.18</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Vidutinė trasa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07.19</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Sprintas</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07.20</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Ilga trasa</a:t>
            </a:r>
          </a:p>
          <a:p>
            <a:pPr marL="0" indent="0">
              <a:buNone/>
            </a:pPr>
            <a:r>
              <a:rPr lang="lt-LT"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07.21</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Estafetės</a:t>
            </a:r>
            <a:endParaRPr lang="en-US"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146" name="Picture 2" descr="https://www.wuoc2018.com/uploads/5/7/7/1/57713947/35-2007-jukola-953-mini.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08217" y="1162428"/>
            <a:ext cx="3726962" cy="28388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wuoc2018.com/uploads/5/7/7/1/57713947/kuortane-maasto-pie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217" y="4138111"/>
            <a:ext cx="3726961" cy="24784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wuoc2018.com/uploads/5/7/7/1/57713947/virpim-ki2013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996" y="1783134"/>
            <a:ext cx="3359217" cy="483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50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684029"/>
          </a:xfrm>
        </p:spPr>
        <p:txBody>
          <a:bodyPr>
            <a:normAutofit fontScale="90000"/>
          </a:bodyPr>
          <a:lstStyle/>
          <a:p>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Atranka į WUOC</a:t>
            </a:r>
            <a:endParaRPr lang="en-US"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5"/>
          <p:cNvSpPr>
            <a:spLocks noGrp="1"/>
          </p:cNvSpPr>
          <p:nvPr>
            <p:ph idx="1"/>
          </p:nvPr>
        </p:nvSpPr>
        <p:spPr>
          <a:xfrm>
            <a:off x="732322" y="1135781"/>
            <a:ext cx="10515600" cy="4925679"/>
          </a:xfrm>
        </p:spPr>
        <p:txBody>
          <a:bodyPr>
            <a:noAutofit/>
          </a:bodyPr>
          <a:lstStyle/>
          <a:p>
            <a:pPr algn="just"/>
            <a:r>
              <a:rPr lang="lt-LT" sz="20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Norintys/besiruošiantys dalyvauti Pasaulio Studentų čempionate (</a:t>
            </a: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WUOC</a:t>
            </a:r>
            <a:r>
              <a:rPr lang="lt-LT" sz="20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iki sausio 31 dienos turi apie tai </a:t>
            </a: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pranešti </a:t>
            </a:r>
            <a:r>
              <a:rPr lang="fi-FI"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mokinių </a:t>
            </a:r>
            <a:r>
              <a:rPr lang="fi-FI" sz="20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komitetui elektroniniu paštu </a:t>
            </a:r>
            <a:r>
              <a:rPr lang="fi-FI" sz="2000" b="1" u="sng"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vilius@aleliunas.lt</a:t>
            </a:r>
            <a:r>
              <a:rPr lang="fi-FI" sz="20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p>
          <a:p>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Numatoma komandos sudėtis 4+4.</a:t>
            </a:r>
          </a:p>
          <a:p>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 į </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WUOC </a:t>
            </a:r>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sudaroma:</a:t>
            </a:r>
          </a:p>
          <a:p>
            <a:pPr algn="just"/>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Lietuvos rinktinės </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nariai, </a:t>
            </a:r>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atstovaujantys Lietuvai Europos čempionate bei Baltijos čempionate vyrų ir moterų elito grupėse </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užėmę </a:t>
            </a:r>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1-10 </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vietas, automatiškai </a:t>
            </a:r>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patenka į Pasaulio studentų čempionatą.</a:t>
            </a:r>
          </a:p>
          <a:p>
            <a:pPr algn="just"/>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Neatsiradus didesniam </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susidomėjimui, </a:t>
            </a:r>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mokinių komitetas pats, pagal pasiektus rezultatus svarbiausiose metų varžybose, išrinks ir </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siūlys </a:t>
            </a:r>
            <a:r>
              <a:rPr lang="en-US" sz="20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sportininkams</a:t>
            </a:r>
            <a:r>
              <a:rPr lang="en-US"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dalyvauti</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čempionate</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endPar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US" sz="20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Rekomenduojama</a:t>
            </a:r>
            <a:r>
              <a:rPr lang="en-US"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dalyvauti</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kontroliniame</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krose</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Kaune</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birželio</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6 </a:t>
            </a:r>
            <a:r>
              <a:rPr lang="en-US" sz="20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dieną</a:t>
            </a:r>
            <a:r>
              <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Teisę teikti paraiškas dalyvavimui varžybose turi tik Lietuvos studentų sporto asociacija.</a:t>
            </a:r>
          </a:p>
          <a:p>
            <a:r>
              <a:rPr lang="lt-LT"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Rinktinės sudėtis skelbiama www.orienteering.lt puslapyje.</a:t>
            </a:r>
            <a:endPar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1955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1406"/>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Youth Jukola</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Content Placeholder 3"/>
          <p:cNvPicPr>
            <a:picLocks noGrp="1" noChangeAspect="1"/>
          </p:cNvPicPr>
          <p:nvPr>
            <p:ph idx="1"/>
          </p:nvPr>
        </p:nvPicPr>
        <p:blipFill rotWithShape="1">
          <a:blip r:embed="rId2"/>
          <a:srcRect l="10195" t="20248" r="34881" b="68320"/>
          <a:stretch/>
        </p:blipFill>
        <p:spPr>
          <a:xfrm>
            <a:off x="915202" y="1116532"/>
            <a:ext cx="9961345" cy="1306678"/>
          </a:xfrm>
          <a:prstGeom prst="rect">
            <a:avLst/>
          </a:prstGeom>
        </p:spPr>
      </p:pic>
      <p:sp>
        <p:nvSpPr>
          <p:cNvPr id="7" name="Rectangle 6"/>
          <p:cNvSpPr/>
          <p:nvPr/>
        </p:nvSpPr>
        <p:spPr>
          <a:xfrm>
            <a:off x="814536" y="2615096"/>
            <a:ext cx="9985009" cy="3970318"/>
          </a:xfrm>
          <a:prstGeom prst="rect">
            <a:avLst/>
          </a:prstGeom>
        </p:spPr>
        <p:txBody>
          <a:bodyPr wrap="square">
            <a:spAutoFit/>
          </a:bodyPr>
          <a:lstStyle/>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YOUTH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JUKOLA - </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tai didžiausios vaikų, jaunučių ir jaunių estafetės Europoje. Varžybose, 7 etapuose, varžosi 14-18 m. sportininkai. </a:t>
            </a:r>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Preliminariai skelbiamas </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toks etapų pasiskirstymas:</a:t>
            </a:r>
          </a:p>
          <a:p>
            <a:r>
              <a:rPr lang="pt-BR"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Etapai Amžiaus grupės Trasos parametrai</a:t>
            </a:r>
          </a:p>
          <a:p>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V/M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-16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4-5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km</a:t>
            </a:r>
          </a:p>
          <a:p>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II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V/M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-16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4-5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km</a:t>
            </a:r>
          </a:p>
          <a:p>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III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-14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2-2,5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km</a:t>
            </a:r>
          </a:p>
          <a:p>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IV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V/M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-14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2-2,5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km</a:t>
            </a:r>
          </a:p>
          <a:p>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-16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3-4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km</a:t>
            </a:r>
          </a:p>
          <a:p>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-18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4-5 </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km</a:t>
            </a:r>
          </a:p>
          <a:p>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VII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V/M </a:t>
            </a:r>
            <a:r>
              <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-18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nn-NO"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5,5-7 km</a:t>
            </a:r>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endParaRPr lang="nn-NO"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Atrankai planuojamos trejos kontrolinės varžybos, iš kurių sumuojami du rezultatai. Bėgimas privalomas.*</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Atsižvelgiant į atrankinių varžybų rezultatus bei mokinių komiteto sprendimą, bus sudaroma Igtisos</a:t>
            </a:r>
          </a:p>
          <a:p>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klubo</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remiama</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ir</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klubo</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vardu</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startuojanti</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komanda</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Prieš YOUTH JUKOLA bus organizuojama 2-3 dienų stovykla varžybų vietovėje.</a:t>
            </a:r>
          </a:p>
          <a:p>
            <a:r>
              <a:rPr lang="sv-SE"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Komandos sudėtis skelbiama www.orienteering.lt puslapyje.</a:t>
            </a:r>
          </a:p>
          <a:p>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Už</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komandos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dalyvavimą</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Youth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Jukola</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atsakingas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Vilius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Aleliūnas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3917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93700"/>
            <a:ext cx="10515600" cy="1025525"/>
          </a:xfrm>
        </p:spPr>
        <p:txBody>
          <a:bodyPr/>
          <a:lstStyle/>
          <a:p>
            <a:r>
              <a:rPr lang="lt-LT" u="sng"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Pasirengimas sezonui</a:t>
            </a:r>
            <a:endParaRPr lang="en-US" u="sng"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pPr marL="0" indent="0">
              <a:buNone/>
            </a:pP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Trys pagrindinės </a:t>
            </a: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stovyklos:</a:t>
            </a:r>
            <a:endPar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2018.01 26-28         Klaipėda</a:t>
            </a:r>
          </a:p>
          <a:p>
            <a:pPr marL="514350" indent="-514350">
              <a:buFont typeface="+mj-lt"/>
              <a:buAutoNum type="arabicPeriod"/>
            </a:pP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2018.02 19-23         Druskininkai</a:t>
            </a:r>
          </a:p>
          <a:p>
            <a:pPr marL="514350" indent="-514350">
              <a:buFont typeface="+mj-lt"/>
              <a:buAutoNum type="arabicPeriod"/>
            </a:pP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2018.03 9-11           (vieta bus patikslinta)</a:t>
            </a:r>
          </a:p>
          <a:p>
            <a:pPr marL="514350" indent="-514350">
              <a:buFont typeface="+mj-lt"/>
              <a:buAutoNum type="arabicPeriod"/>
            </a:pPr>
            <a:endParaRPr lang="lt-LT"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Kviečiame naudotis proga, dalyvauti, kelti savo pasirengimo lygį kartu su stipriausiais bendraamžiais</a:t>
            </a:r>
            <a:r>
              <a:rPr lang="en-US"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endParaRPr lang="en-US"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96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24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84542"/>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Baltijos šalių jaunimo taurė</a:t>
            </a:r>
            <a:b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br>
            <a:r>
              <a:rPr lang="lt-LT" sz="2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2018.10.20-21 Šiauliai, Lietuva</a:t>
            </a:r>
            <a:endParaRPr lang="en-US" sz="2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Content Placeholder 3"/>
          <p:cNvPicPr>
            <a:picLocks noGrp="1" noChangeAspect="1"/>
          </p:cNvPicPr>
          <p:nvPr>
            <p:ph idx="1"/>
          </p:nvPr>
        </p:nvPicPr>
        <p:blipFill rotWithShape="1">
          <a:blip r:embed="rId2"/>
          <a:srcRect l="10452" t="21404" r="23816" b="64284"/>
          <a:stretch/>
        </p:blipFill>
        <p:spPr>
          <a:xfrm>
            <a:off x="924827" y="1549668"/>
            <a:ext cx="10515600" cy="1430993"/>
          </a:xfrm>
          <a:prstGeom prst="rect">
            <a:avLst/>
          </a:prstGeom>
        </p:spPr>
      </p:pic>
      <p:sp>
        <p:nvSpPr>
          <p:cNvPr id="7" name="Rectangle 6"/>
          <p:cNvSpPr/>
          <p:nvPr/>
        </p:nvSpPr>
        <p:spPr>
          <a:xfrm>
            <a:off x="838200" y="3181178"/>
            <a:ext cx="10515600" cy="3323987"/>
          </a:xfrm>
          <a:prstGeom prst="rect">
            <a:avLst/>
          </a:prstGeom>
        </p:spPr>
        <p:txBody>
          <a:bodyPr wrap="square">
            <a:spAutoFit/>
          </a:bodyPr>
          <a:lstStyle/>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Baltijos šalių jaunimo taurės (BJC) atrankai rengiamos trejos atrankinės, iš kurių sumuojami du rezultatai. Bėgimas privalomas.*</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 į BJC sudaroma:</a:t>
            </a:r>
          </a:p>
          <a:p>
            <a:r>
              <a:rPr lang="lt-LT" sz="1400" i="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16-20 m. amžiaus grupėse:</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3 pagal atrankinių varžybų koeficientus, 2 mokinių komiteto sprendimu.</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Rinktinės sudėtis skelbiama www.orienteering.lt puslapyje</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Nedalyvaujant kontroliniame bėgime atsirinkti i komandą galima tik trenerių sprendimu</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endPar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Bendros nuostatos visoms rinktinėms :</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Atrankos varžybose skaičiuojamas dalyvio taškų kiekis pagal formulę: Taškai = (2 – dalyvio</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laikas/nugalėtojo laikas) x 100)</a:t>
            </a:r>
          </a:p>
          <a:p>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Pastaba</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Neįvykus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numatytoms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varžyboms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atrankos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varžybos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keliamos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į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kitas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varžybas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Neįvykus jokioms varžyboms, rinktinės kiekis ir sudėtis bus sudaroma komiteto sprendimu. OS</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bėgte komitetas pasilieka teisę keisti atrankos tvarką, jei dėl nenumatytų sąlygų keičiasi varžybų</a:t>
            </a:r>
          </a:p>
          <a:p>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kalendorius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945395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6064250"/>
          </a:xfrm>
        </p:spPr>
        <p:txBody>
          <a:bodyPr>
            <a:normAutofit/>
          </a:bodyPr>
          <a:lstStyle/>
          <a:p>
            <a:pPr algn="ctr"/>
            <a:r>
              <a:rPr lang="lt-LT" sz="54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
            </a:r>
            <a:br>
              <a:rPr lang="lt-LT" sz="54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br>
            <a:r>
              <a:rPr lang="lt-LT" sz="48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Privalai žinoti, į kurį uostą plauksi, kad teisingai pasirinktum palankų vėją, kuris nupūstų Tave tenai. </a:t>
            </a:r>
            <a:br>
              <a:rPr lang="lt-LT" sz="48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br>
            <a:r>
              <a:rPr lang="lt-LT"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
            </a:r>
            <a:br>
              <a:rPr lang="lt-LT"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br>
            <a:r>
              <a:rPr lang="lt-LT"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
            </a:r>
            <a:br>
              <a:rPr lang="lt-LT"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br>
            <a:r>
              <a:rPr lang="lt-LT"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
            </a:r>
            <a:br>
              <a:rPr lang="lt-LT"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br>
            <a:r>
              <a:rPr lang="lt-LT" sz="32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LIUCIJUS ANĖJUS SENEKA</a:t>
            </a:r>
            <a:br>
              <a:rPr lang="lt-LT" sz="32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br>
            <a:r>
              <a:rPr lang="lt-LT" sz="3200" dirty="0" smtClean="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rPr>
              <a:t>(55 M. PR. KR, - 40 M. PO KR.)</a:t>
            </a:r>
            <a:endParaRPr lang="en-US" sz="3200" dirty="0">
              <a:solidFill>
                <a:schemeClr val="accent5">
                  <a:lumMod val="50000"/>
                </a:schemeClr>
              </a:solidFill>
              <a:latin typeface="Baskerville Old Face" panose="02020602080505020303"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551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u="sng"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Pagrindiniai sezono startai</a:t>
            </a:r>
            <a:endParaRPr lang="en-US" u="sng"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Content Placeholder 5"/>
          <p:cNvPicPr>
            <a:picLocks noGrp="1" noChangeAspect="1"/>
          </p:cNvPicPr>
          <p:nvPr>
            <p:ph idx="1"/>
          </p:nvPr>
        </p:nvPicPr>
        <p:blipFill>
          <a:blip r:embed="rId2"/>
          <a:stretch>
            <a:fillRect/>
          </a:stretch>
        </p:blipFill>
        <p:spPr>
          <a:xfrm>
            <a:off x="769427" y="1981200"/>
            <a:ext cx="10584373" cy="4229100"/>
          </a:xfrm>
          <a:prstGeom prst="rect">
            <a:avLst/>
          </a:prstGeom>
        </p:spPr>
      </p:pic>
    </p:spTree>
    <p:extLst>
      <p:ext uri="{BB962C8B-B14F-4D97-AF65-F5344CB8AC3E}">
        <p14:creationId xmlns:p14="http://schemas.microsoft.com/office/powerpoint/2010/main" val="134298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Baltijos šalių čempionatas </a:t>
            </a:r>
            <a:b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br>
            <a:r>
              <a:rPr lang="lt-LT" sz="2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2018.05.26-27 Latvija, Kraslava</a:t>
            </a:r>
            <a:endParaRPr lang="en-US" sz="2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sz="half" idx="1"/>
          </p:nvPr>
        </p:nvSpPr>
        <p:spPr/>
        <p:txBody>
          <a:bodyPr>
            <a:normAutofit/>
          </a:bodyPr>
          <a:lstStyle/>
          <a:p>
            <a:pPr marL="0" indent="0">
              <a:buNone/>
            </a:pPr>
            <a:r>
              <a:rPr lang="en-US" sz="1800" b="1"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Programa</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r>
              <a:rPr lang="en-US"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05.25</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Atvykimas</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modelis</a:t>
            </a:r>
            <a:endPar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05.26</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11:00 </a:t>
            </a:r>
            <a:r>
              <a:rPr lang="en-US" sz="18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Ilga</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trasa</a:t>
            </a:r>
            <a:endPar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05.27</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11:00 </a:t>
            </a:r>
            <a:r>
              <a:rPr lang="en-US" sz="18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Estafet</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ės</a:t>
            </a:r>
          </a:p>
          <a:p>
            <a:pPr marL="0" indent="0">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Ilgos trasos žemėlapio mastelis 1:15000, MW14E grupei – 1:10000. </a:t>
            </a:r>
          </a:p>
          <a:p>
            <a:pPr marL="0" indent="0">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Estefetėse visoms grupėms 1:10000. Horizontalių laiptas 2.5m. </a:t>
            </a:r>
          </a:p>
          <a:p>
            <a:pPr marL="0" indent="0">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Vyrauja spygliuočių miškas, kirtimų nedaug. Yra daug įvairių reljefo formų. Maksimalus aukščių skirtumas 50m. Bėgamumas nuo gero iki vidutinio. </a:t>
            </a:r>
            <a:endParaRPr lang="lt-LT"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https://boc2018.lof.lv/augsuplades/images/tartaks_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847127" y="1112108"/>
            <a:ext cx="3656556" cy="536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348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1700"/>
          </a:xfrm>
        </p:spPr>
        <p:txBody>
          <a:bodyPr/>
          <a:lstStyle/>
          <a:p>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Atranka į Baltijos šalių čempionatą</a:t>
            </a:r>
            <a:endParaRPr lang="en-US"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Content Placeholder 3"/>
          <p:cNvPicPr>
            <a:picLocks noGrp="1" noChangeAspect="1"/>
          </p:cNvPicPr>
          <p:nvPr>
            <p:ph idx="1"/>
          </p:nvPr>
        </p:nvPicPr>
        <p:blipFill rotWithShape="1">
          <a:blip r:embed="rId2"/>
          <a:srcRect l="10641" t="23538" r="23715" b="55090"/>
          <a:stretch/>
        </p:blipFill>
        <p:spPr>
          <a:xfrm>
            <a:off x="933450" y="1266826"/>
            <a:ext cx="10239375" cy="2139756"/>
          </a:xfrm>
          <a:prstGeom prst="rect">
            <a:avLst/>
          </a:prstGeom>
        </p:spPr>
      </p:pic>
      <p:sp>
        <p:nvSpPr>
          <p:cNvPr id="7" name="Rectangle 6"/>
          <p:cNvSpPr/>
          <p:nvPr/>
        </p:nvSpPr>
        <p:spPr>
          <a:xfrm>
            <a:off x="838200" y="3673257"/>
            <a:ext cx="7658101" cy="2893100"/>
          </a:xfrm>
          <a:prstGeom prst="rect">
            <a:avLst/>
          </a:prstGeom>
        </p:spPr>
        <p:txBody>
          <a:bodyPr wrap="square">
            <a:spAutoFit/>
          </a:bodyPr>
          <a:lstStyle/>
          <a:p>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Maniežo</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distancijos</a:t>
            </a:r>
            <a:r>
              <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VM14 – 1km, VM16 - 2km, VM18/20 - 3km</a:t>
            </a:r>
            <a:r>
              <a:rPr lang="en-US"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Baltijos šalių čempionato (BOC) atrankai rengiamos ketverios atrankinės, iš kurių sumuojami trys geriausi rezultatai. Bėgimas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manieže </a:t>
            </a:r>
            <a:r>
              <a:rPr lang="en-US"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privalomas.*</a:t>
            </a:r>
            <a:endPar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 </a:t>
            </a:r>
            <a:r>
              <a:rPr lang="lt-LT" sz="14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į BOC sudaroma:</a:t>
            </a:r>
          </a:p>
          <a:p>
            <a:r>
              <a:rPr lang="lt-LT" sz="1400" i="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16 ir 18 m. amžiaus grupėse:</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3 pagal atrankinių varžybų koeficientus, 2 mokinių komiteto sprendimu.</a:t>
            </a:r>
          </a:p>
          <a:p>
            <a:r>
              <a:rPr lang="lt-LT" sz="1400" i="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14 ir 20 m. amžiaus grupėse:</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 pagal atrankinių varžybų koeficientus ir 2 mokinių komiteto sprendimu.</a:t>
            </a:r>
          </a:p>
          <a:p>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Rinktinės sudėtis skelbiama www.orienteering.lt puslapyje </a:t>
            </a:r>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2018.05.16</a:t>
            </a:r>
          </a:p>
          <a:p>
            <a:endPar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lt-LT" sz="1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r>
              <a:rPr lang="lt-LT"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Nedalyvaujant kontroliniame bėgime manieže atsirinkti i rinktinę galima tik trenerių sprendimu.</a:t>
            </a:r>
            <a:endParaRPr lang="en-US" sz="1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87174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Europos jaunių, jaunučių čempionatas</a:t>
            </a:r>
            <a:b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br>
            <a:r>
              <a:rPr lang="lt-LT" sz="24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2018.06.28-07.01, Tarnovo, Bulgarija</a:t>
            </a:r>
            <a:endParaRPr lang="en-US" sz="24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3"/>
          <p:cNvSpPr>
            <a:spLocks noGrp="1"/>
          </p:cNvSpPr>
          <p:nvPr>
            <p:ph sz="half" idx="1"/>
          </p:nvPr>
        </p:nvSpPr>
        <p:spPr/>
        <p:txBody>
          <a:bodyPr>
            <a:normAutofit/>
          </a:bodyPr>
          <a:lstStyle/>
          <a:p>
            <a:pPr marL="0" indent="0">
              <a:buNone/>
            </a:pP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Programa:</a:t>
            </a:r>
          </a:p>
          <a:p>
            <a:pPr marL="0" indent="0">
              <a:buNone/>
            </a:pPr>
            <a:endPar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06.28</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Atvykimas, akreditacija, modelis</a:t>
            </a:r>
          </a:p>
          <a:p>
            <a:pPr marL="0" indent="0">
              <a:buNone/>
            </a:pP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06.29</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10:30h-12:30h Sprintas</a:t>
            </a:r>
          </a:p>
          <a:p>
            <a:pPr marL="0" indent="0">
              <a:buNone/>
            </a:pP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06.30</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10:00h-14:00h Ilga trasa</a:t>
            </a:r>
          </a:p>
          <a:p>
            <a:pPr marL="0" indent="0">
              <a:buNone/>
            </a:pPr>
            <a:r>
              <a:rPr lang="lt-LT" sz="2000" b="1"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07.01</a:t>
            </a:r>
            <a:r>
              <a:rPr lang="lt-LT" sz="2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10:00h-13:00h Estafetės</a:t>
            </a:r>
            <a:endParaRPr lang="en-US"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Bulgaria: Veliko Tarnovo is a Leader in the Field of Cultural Touris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48325" y="1690688"/>
            <a:ext cx="5705475" cy="40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60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365126"/>
            <a:ext cx="10610850" cy="715530"/>
          </a:xfrm>
        </p:spPr>
        <p:txBody>
          <a:bodyPr/>
          <a:lstStyle/>
          <a:p>
            <a:r>
              <a:rPr lang="lt-LT" b="1" dirty="0" smtClean="0">
                <a:solidFill>
                  <a:schemeClr val="accent5">
                    <a:lumMod val="50000"/>
                  </a:schemeClr>
                </a:solidFill>
              </a:rPr>
              <a:t>Sprintas</a:t>
            </a:r>
            <a:endParaRPr lang="en-US" b="1" dirty="0">
              <a:solidFill>
                <a:schemeClr val="accent5">
                  <a:lumMod val="50000"/>
                </a:schemeClr>
              </a:solidFill>
            </a:endParaRPr>
          </a:p>
        </p:txBody>
      </p:sp>
      <p:sp>
        <p:nvSpPr>
          <p:cNvPr id="3" name="Content Placeholder 2"/>
          <p:cNvSpPr>
            <a:spLocks noGrp="1"/>
          </p:cNvSpPr>
          <p:nvPr>
            <p:ph idx="1"/>
          </p:nvPr>
        </p:nvSpPr>
        <p:spPr>
          <a:xfrm>
            <a:off x="742950" y="1080656"/>
            <a:ext cx="6019800" cy="5567794"/>
          </a:xfrm>
        </p:spPr>
        <p:txBody>
          <a:bodyPr>
            <a:normAutofit/>
          </a:bodyPr>
          <a:lstStyle/>
          <a:p>
            <a:pPr marL="0" indent="0" algn="just">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Pakankamai kalnuota vietovė, daug mažų asfaltuotų (arba akmenuotų) takelių, siauri laiptukai, sienutės. 70</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err="1"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vietov</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ės užima tvirtovė. </a:t>
            </a:r>
          </a:p>
          <a:p>
            <a:pPr marL="0" indent="0">
              <a:buNone/>
            </a:pPr>
            <a:endParaRPr lang="en-US" sz="2000" dirty="0"/>
          </a:p>
        </p:txBody>
      </p:sp>
      <p:pic>
        <p:nvPicPr>
          <p:cNvPr id="4" name="Picture 3"/>
          <p:cNvPicPr>
            <a:picLocks noChangeAspect="1"/>
          </p:cNvPicPr>
          <p:nvPr/>
        </p:nvPicPr>
        <p:blipFill>
          <a:blip r:embed="rId2"/>
          <a:stretch>
            <a:fillRect/>
          </a:stretch>
        </p:blipFill>
        <p:spPr>
          <a:xfrm>
            <a:off x="838201" y="3974156"/>
            <a:ext cx="1438274" cy="1317501"/>
          </a:xfrm>
          <a:prstGeom prst="rect">
            <a:avLst/>
          </a:prstGeom>
        </p:spPr>
      </p:pic>
      <p:pic>
        <p:nvPicPr>
          <p:cNvPr id="5" name="Picture 4"/>
          <p:cNvPicPr>
            <a:picLocks noChangeAspect="1"/>
          </p:cNvPicPr>
          <p:nvPr/>
        </p:nvPicPr>
        <p:blipFill>
          <a:blip r:embed="rId3"/>
          <a:stretch>
            <a:fillRect/>
          </a:stretch>
        </p:blipFill>
        <p:spPr>
          <a:xfrm>
            <a:off x="838200" y="5355265"/>
            <a:ext cx="1465216" cy="1342181"/>
          </a:xfrm>
          <a:prstGeom prst="rect">
            <a:avLst/>
          </a:prstGeom>
        </p:spPr>
      </p:pic>
      <p:pic>
        <p:nvPicPr>
          <p:cNvPr id="7" name="Picture 6"/>
          <p:cNvPicPr>
            <a:picLocks noChangeAspect="1"/>
          </p:cNvPicPr>
          <p:nvPr/>
        </p:nvPicPr>
        <p:blipFill>
          <a:blip r:embed="rId4"/>
          <a:stretch>
            <a:fillRect/>
          </a:stretch>
        </p:blipFill>
        <p:spPr>
          <a:xfrm>
            <a:off x="838200" y="2324743"/>
            <a:ext cx="4339482" cy="1539810"/>
          </a:xfrm>
          <a:prstGeom prst="rect">
            <a:avLst/>
          </a:prstGeom>
        </p:spPr>
      </p:pic>
      <p:pic>
        <p:nvPicPr>
          <p:cNvPr id="8" name="Picture 7"/>
          <p:cNvPicPr>
            <a:picLocks noChangeAspect="1"/>
          </p:cNvPicPr>
          <p:nvPr/>
        </p:nvPicPr>
        <p:blipFill>
          <a:blip r:embed="rId5"/>
          <a:stretch>
            <a:fillRect/>
          </a:stretch>
        </p:blipFill>
        <p:spPr>
          <a:xfrm>
            <a:off x="838200" y="2007609"/>
            <a:ext cx="4918243" cy="207531"/>
          </a:xfrm>
          <a:prstGeom prst="rect">
            <a:avLst/>
          </a:prstGeom>
        </p:spPr>
      </p:pic>
      <p:pic>
        <p:nvPicPr>
          <p:cNvPr id="10" name="Picture 9"/>
          <p:cNvPicPr>
            <a:picLocks noChangeAspect="1"/>
          </p:cNvPicPr>
          <p:nvPr/>
        </p:nvPicPr>
        <p:blipFill>
          <a:blip r:embed="rId6"/>
          <a:stretch>
            <a:fillRect/>
          </a:stretch>
        </p:blipFill>
        <p:spPr>
          <a:xfrm>
            <a:off x="7078747" y="210188"/>
            <a:ext cx="4275053" cy="6508034"/>
          </a:xfrm>
          <a:prstGeom prst="rect">
            <a:avLst/>
          </a:prstGeom>
        </p:spPr>
      </p:pic>
      <p:pic>
        <p:nvPicPr>
          <p:cNvPr id="11" name="Picture 10"/>
          <p:cNvPicPr>
            <a:picLocks noChangeAspect="1"/>
          </p:cNvPicPr>
          <p:nvPr/>
        </p:nvPicPr>
        <p:blipFill>
          <a:blip r:embed="rId7"/>
          <a:stretch>
            <a:fillRect/>
          </a:stretch>
        </p:blipFill>
        <p:spPr>
          <a:xfrm>
            <a:off x="3000317" y="3990680"/>
            <a:ext cx="3640184" cy="2729169"/>
          </a:xfrm>
          <a:prstGeom prst="rect">
            <a:avLst/>
          </a:prstGeom>
        </p:spPr>
      </p:pic>
      <p:pic>
        <p:nvPicPr>
          <p:cNvPr id="12" name="Picture 11"/>
          <p:cNvPicPr>
            <a:picLocks noChangeAspect="1"/>
          </p:cNvPicPr>
          <p:nvPr/>
        </p:nvPicPr>
        <p:blipFill>
          <a:blip r:embed="rId8"/>
          <a:stretch>
            <a:fillRect/>
          </a:stretch>
        </p:blipFill>
        <p:spPr>
          <a:xfrm>
            <a:off x="5437198" y="2259400"/>
            <a:ext cx="1203303" cy="1605153"/>
          </a:xfrm>
          <a:prstGeom prst="rect">
            <a:avLst/>
          </a:prstGeom>
        </p:spPr>
      </p:pic>
    </p:spTree>
    <p:extLst>
      <p:ext uri="{BB962C8B-B14F-4D97-AF65-F5344CB8AC3E}">
        <p14:creationId xmlns:p14="http://schemas.microsoft.com/office/powerpoint/2010/main" val="406843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2625"/>
          </a:xfrm>
        </p:spPr>
        <p:txBody>
          <a:bodyPr>
            <a:normAutofit fontScale="90000"/>
          </a:bodyPr>
          <a:lstStyle/>
          <a:p>
            <a:r>
              <a:rPr lang="lt-LT"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Ilga trasa</a:t>
            </a:r>
            <a:endParaRPr lang="en-US"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838198" y="1123950"/>
            <a:ext cx="6724652" cy="5053013"/>
          </a:xfrm>
        </p:spPr>
        <p:txBody>
          <a:bodyPr>
            <a:normAutofit/>
          </a:bodyPr>
          <a:lstStyle/>
          <a:p>
            <a:pPr marL="0" indent="0" algn="just">
              <a:buNone/>
            </a:pP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Stat</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ūs šlaitai su daugybe mikroformų – viršūnėlės, upelių slėniai, terasos. Kai kur yra akmenų, akmenuoto grunto, uolų.. Augmenija lapuočių, įvairi. Didžioji dalis vietovės (80</a:t>
            </a:r>
            <a:r>
              <a:rPr lang="en-US"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a:t>
            </a: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yra gero bėgamumo ir matomumo su nemažai įvairių takelių ir kelių. </a:t>
            </a:r>
          </a:p>
          <a:p>
            <a:pPr marL="0" indent="0" algn="just">
              <a:buNone/>
            </a:pPr>
            <a:endParaRPr lang="lt-LT" sz="2000" dirty="0">
              <a:latin typeface="Verdana" panose="020B0604030504040204" pitchFamily="34" charset="0"/>
              <a:ea typeface="Verdana" panose="020B0604030504040204" pitchFamily="34" charset="0"/>
              <a:cs typeface="Verdana" panose="020B0604030504040204" pitchFamily="34" charset="0"/>
            </a:endParaRPr>
          </a:p>
          <a:p>
            <a:pPr marL="0" indent="0" algn="just">
              <a:buNone/>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2"/>
          <a:stretch>
            <a:fillRect/>
          </a:stretch>
        </p:blipFill>
        <p:spPr>
          <a:xfrm>
            <a:off x="838198" y="2740456"/>
            <a:ext cx="4001551" cy="1786154"/>
          </a:xfrm>
          <a:prstGeom prst="rect">
            <a:avLst/>
          </a:prstGeom>
        </p:spPr>
      </p:pic>
      <p:pic>
        <p:nvPicPr>
          <p:cNvPr id="7" name="Picture 6"/>
          <p:cNvPicPr>
            <a:picLocks noChangeAspect="1"/>
          </p:cNvPicPr>
          <p:nvPr/>
        </p:nvPicPr>
        <p:blipFill>
          <a:blip r:embed="rId3"/>
          <a:stretch>
            <a:fillRect/>
          </a:stretch>
        </p:blipFill>
        <p:spPr>
          <a:xfrm>
            <a:off x="838198" y="2471792"/>
            <a:ext cx="3846151" cy="243000"/>
          </a:xfrm>
          <a:prstGeom prst="rect">
            <a:avLst/>
          </a:prstGeom>
        </p:spPr>
      </p:pic>
      <p:pic>
        <p:nvPicPr>
          <p:cNvPr id="8" name="Picture 7"/>
          <p:cNvPicPr>
            <a:picLocks noChangeAspect="1"/>
          </p:cNvPicPr>
          <p:nvPr/>
        </p:nvPicPr>
        <p:blipFill>
          <a:blip r:embed="rId4"/>
          <a:stretch>
            <a:fillRect/>
          </a:stretch>
        </p:blipFill>
        <p:spPr>
          <a:xfrm>
            <a:off x="838200" y="4610101"/>
            <a:ext cx="1993476" cy="1965328"/>
          </a:xfrm>
          <a:prstGeom prst="rect">
            <a:avLst/>
          </a:prstGeom>
        </p:spPr>
      </p:pic>
      <p:pic>
        <p:nvPicPr>
          <p:cNvPr id="9" name="Picture 8"/>
          <p:cNvPicPr>
            <a:picLocks noChangeAspect="1"/>
          </p:cNvPicPr>
          <p:nvPr/>
        </p:nvPicPr>
        <p:blipFill>
          <a:blip r:embed="rId5"/>
          <a:stretch>
            <a:fillRect/>
          </a:stretch>
        </p:blipFill>
        <p:spPr>
          <a:xfrm>
            <a:off x="2865079" y="4628641"/>
            <a:ext cx="1974670" cy="1946787"/>
          </a:xfrm>
          <a:prstGeom prst="rect">
            <a:avLst/>
          </a:prstGeom>
        </p:spPr>
      </p:pic>
      <p:pic>
        <p:nvPicPr>
          <p:cNvPr id="10" name="Picture 9"/>
          <p:cNvPicPr>
            <a:picLocks noChangeAspect="1"/>
          </p:cNvPicPr>
          <p:nvPr/>
        </p:nvPicPr>
        <p:blipFill>
          <a:blip r:embed="rId6"/>
          <a:stretch>
            <a:fillRect/>
          </a:stretch>
        </p:blipFill>
        <p:spPr>
          <a:xfrm>
            <a:off x="4894691" y="4628641"/>
            <a:ext cx="2668159" cy="1952146"/>
          </a:xfrm>
          <a:prstGeom prst="rect">
            <a:avLst/>
          </a:prstGeom>
        </p:spPr>
      </p:pic>
      <p:pic>
        <p:nvPicPr>
          <p:cNvPr id="11" name="Picture 10"/>
          <p:cNvPicPr>
            <a:picLocks noChangeAspect="1"/>
          </p:cNvPicPr>
          <p:nvPr/>
        </p:nvPicPr>
        <p:blipFill>
          <a:blip r:embed="rId7"/>
          <a:stretch>
            <a:fillRect/>
          </a:stretch>
        </p:blipFill>
        <p:spPr>
          <a:xfrm>
            <a:off x="7686433" y="480376"/>
            <a:ext cx="4322184" cy="6095052"/>
          </a:xfrm>
          <a:prstGeom prst="rect">
            <a:avLst/>
          </a:prstGeom>
        </p:spPr>
      </p:pic>
      <p:pic>
        <p:nvPicPr>
          <p:cNvPr id="13" name="Picture 12"/>
          <p:cNvPicPr>
            <a:picLocks noChangeAspect="1"/>
          </p:cNvPicPr>
          <p:nvPr/>
        </p:nvPicPr>
        <p:blipFill>
          <a:blip r:embed="rId8"/>
          <a:stretch>
            <a:fillRect/>
          </a:stretch>
        </p:blipFill>
        <p:spPr>
          <a:xfrm>
            <a:off x="5413551" y="2740456"/>
            <a:ext cx="2149299" cy="1791475"/>
          </a:xfrm>
          <a:prstGeom prst="rect">
            <a:avLst/>
          </a:prstGeom>
        </p:spPr>
      </p:pic>
    </p:spTree>
    <p:extLst>
      <p:ext uri="{BB962C8B-B14F-4D97-AF65-F5344CB8AC3E}">
        <p14:creationId xmlns:p14="http://schemas.microsoft.com/office/powerpoint/2010/main" val="92040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000" y="365126"/>
            <a:ext cx="10555800" cy="747372"/>
          </a:xfrm>
        </p:spPr>
        <p:txBody>
          <a:bodyPr>
            <a:normAutofit/>
          </a:bodyPr>
          <a:lstStyle/>
          <a:p>
            <a:r>
              <a:rPr lang="lt-LT" sz="40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Estafetės</a:t>
            </a:r>
            <a:endParaRPr lang="en-US" sz="4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98000" y="1186520"/>
            <a:ext cx="6446209" cy="4990443"/>
          </a:xfrm>
        </p:spPr>
        <p:txBody>
          <a:bodyPr>
            <a:normAutofit/>
          </a:bodyPr>
          <a:lstStyle/>
          <a:p>
            <a:pPr marL="0" indent="0" algn="just">
              <a:buNone/>
            </a:pPr>
            <a:r>
              <a:rPr lang="lt-LT" sz="1800" dirty="0" smtClean="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Gana kalnuota vietovė su plynaukšte. Kai kur yra akmenų, uolų. Augmenija įvairi. Matomumas ir prabėgamumas vietomis prastas dėl augmenijos ir akmenuoto grunto. Yra įvairių kategorijų kelių ir takelių. </a:t>
            </a:r>
          </a:p>
          <a:p>
            <a:pPr marL="0" indent="0" algn="just">
              <a:buNone/>
            </a:pPr>
            <a:endParaRPr lang="en-US" sz="18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a:off x="798000" y="2729371"/>
            <a:ext cx="3574200" cy="184680"/>
          </a:xfrm>
          <a:prstGeom prst="rect">
            <a:avLst/>
          </a:prstGeom>
        </p:spPr>
      </p:pic>
      <p:pic>
        <p:nvPicPr>
          <p:cNvPr id="5" name="Picture 4"/>
          <p:cNvPicPr>
            <a:picLocks noChangeAspect="1"/>
          </p:cNvPicPr>
          <p:nvPr/>
        </p:nvPicPr>
        <p:blipFill>
          <a:blip r:embed="rId3"/>
          <a:stretch>
            <a:fillRect/>
          </a:stretch>
        </p:blipFill>
        <p:spPr>
          <a:xfrm>
            <a:off x="798000" y="2952551"/>
            <a:ext cx="3729600" cy="1681560"/>
          </a:xfrm>
          <a:prstGeom prst="rect">
            <a:avLst/>
          </a:prstGeom>
        </p:spPr>
      </p:pic>
      <p:pic>
        <p:nvPicPr>
          <p:cNvPr id="6" name="Picture 5"/>
          <p:cNvPicPr>
            <a:picLocks noChangeAspect="1"/>
          </p:cNvPicPr>
          <p:nvPr/>
        </p:nvPicPr>
        <p:blipFill>
          <a:blip r:embed="rId4"/>
          <a:stretch>
            <a:fillRect/>
          </a:stretch>
        </p:blipFill>
        <p:spPr>
          <a:xfrm>
            <a:off x="798000" y="4708133"/>
            <a:ext cx="1905000" cy="1833145"/>
          </a:xfrm>
          <a:prstGeom prst="rect">
            <a:avLst/>
          </a:prstGeom>
        </p:spPr>
      </p:pic>
      <p:pic>
        <p:nvPicPr>
          <p:cNvPr id="7" name="Picture 6"/>
          <p:cNvPicPr>
            <a:picLocks noChangeAspect="1"/>
          </p:cNvPicPr>
          <p:nvPr/>
        </p:nvPicPr>
        <p:blipFill>
          <a:blip r:embed="rId5"/>
          <a:stretch>
            <a:fillRect/>
          </a:stretch>
        </p:blipFill>
        <p:spPr>
          <a:xfrm>
            <a:off x="2810392" y="4708133"/>
            <a:ext cx="1905000" cy="1833145"/>
          </a:xfrm>
          <a:prstGeom prst="rect">
            <a:avLst/>
          </a:prstGeom>
        </p:spPr>
      </p:pic>
      <p:pic>
        <p:nvPicPr>
          <p:cNvPr id="8" name="Picture 7"/>
          <p:cNvPicPr>
            <a:picLocks noChangeAspect="1"/>
          </p:cNvPicPr>
          <p:nvPr/>
        </p:nvPicPr>
        <p:blipFill>
          <a:blip r:embed="rId6"/>
          <a:stretch>
            <a:fillRect/>
          </a:stretch>
        </p:blipFill>
        <p:spPr>
          <a:xfrm>
            <a:off x="4822784" y="4702170"/>
            <a:ext cx="2421425" cy="1839108"/>
          </a:xfrm>
          <a:prstGeom prst="rect">
            <a:avLst/>
          </a:prstGeom>
        </p:spPr>
      </p:pic>
      <p:pic>
        <p:nvPicPr>
          <p:cNvPr id="10" name="Picture 9"/>
          <p:cNvPicPr>
            <a:picLocks noChangeAspect="1"/>
          </p:cNvPicPr>
          <p:nvPr/>
        </p:nvPicPr>
        <p:blipFill>
          <a:blip r:embed="rId7"/>
          <a:stretch>
            <a:fillRect/>
          </a:stretch>
        </p:blipFill>
        <p:spPr>
          <a:xfrm>
            <a:off x="4822784" y="2851369"/>
            <a:ext cx="2421425" cy="1782742"/>
          </a:xfrm>
          <a:prstGeom prst="rect">
            <a:avLst/>
          </a:prstGeom>
        </p:spPr>
      </p:pic>
      <p:pic>
        <p:nvPicPr>
          <p:cNvPr id="11" name="Picture 10"/>
          <p:cNvPicPr>
            <a:picLocks noChangeAspect="1"/>
          </p:cNvPicPr>
          <p:nvPr/>
        </p:nvPicPr>
        <p:blipFill>
          <a:blip r:embed="rId8"/>
          <a:stretch>
            <a:fillRect/>
          </a:stretch>
        </p:blipFill>
        <p:spPr>
          <a:xfrm>
            <a:off x="7394309" y="742473"/>
            <a:ext cx="4420920" cy="5798805"/>
          </a:xfrm>
          <a:prstGeom prst="rect">
            <a:avLst/>
          </a:prstGeom>
        </p:spPr>
      </p:pic>
    </p:spTree>
    <p:extLst>
      <p:ext uri="{BB962C8B-B14F-4D97-AF65-F5344CB8AC3E}">
        <p14:creationId xmlns:p14="http://schemas.microsoft.com/office/powerpoint/2010/main" val="4232736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1176</Words>
  <Application>Microsoft Office PowerPoint</Application>
  <PresentationFormat>Widescreen</PresentationFormat>
  <Paragraphs>140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Baskerville Old Face</vt:lpstr>
      <vt:lpstr>Calibri</vt:lpstr>
      <vt:lpstr>Calibri Light</vt:lpstr>
      <vt:lpstr>Georgia</vt:lpstr>
      <vt:lpstr>Verdana</vt:lpstr>
      <vt:lpstr>Office Theme</vt:lpstr>
      <vt:lpstr>PowerPoint Presentation</vt:lpstr>
      <vt:lpstr>Pasirengimas sezonui</vt:lpstr>
      <vt:lpstr>Pagrindiniai sezono startai</vt:lpstr>
      <vt:lpstr>Baltijos šalių čempionatas  2018.05.26-27 Latvija, Kraslava</vt:lpstr>
      <vt:lpstr>Atranka į Baltijos šalių čempionatą</vt:lpstr>
      <vt:lpstr>Europos jaunių, jaunučių čempionatas 2018.06.28-07.01, Tarnovo, Bulgarija</vt:lpstr>
      <vt:lpstr>Sprintas</vt:lpstr>
      <vt:lpstr>Ilga trasa</vt:lpstr>
      <vt:lpstr>Estafetės</vt:lpstr>
      <vt:lpstr>Atranka į EYOC</vt:lpstr>
      <vt:lpstr>Pasaulio jaunimo čempionatas 2018.07.07-15 Kecskemet, Vengrija</vt:lpstr>
      <vt:lpstr>Ilga trasa</vt:lpstr>
      <vt:lpstr>Sprintas</vt:lpstr>
      <vt:lpstr>Vidutinė trasa</vt:lpstr>
      <vt:lpstr>Estafetės</vt:lpstr>
      <vt:lpstr>Atranka į JWOC</vt:lpstr>
      <vt:lpstr>Pasaulio studentų čempionatas 2018.07.17-21 Kuortane, Suomija</vt:lpstr>
      <vt:lpstr>Atranka į WUOC</vt:lpstr>
      <vt:lpstr>Youth Jukola</vt:lpstr>
      <vt:lpstr>Baltijos šalių jaunimo taurė 2018.10.20-21 Šiauliai, Lietuva</vt:lpstr>
      <vt:lpstr> Privalai žinoti, į kurį uostą plauksi, kad teisingai pasirinktum palankų vėją, kuris nupūstų Tave tenai.     LIUCIJUS ANĖJUS SENEKA (55 M. PR. KR, - 40 M. PO KR.)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Ernestas</dc:creator>
  <cp:lastModifiedBy>Ernestas</cp:lastModifiedBy>
  <cp:revision>61</cp:revision>
  <dcterms:created xsi:type="dcterms:W3CDTF">2018-01-25T08:41:41Z</dcterms:created>
  <dcterms:modified xsi:type="dcterms:W3CDTF">2018-01-26T07:17:44Z</dcterms:modified>
</cp:coreProperties>
</file>